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4" r:id="rId2"/>
    <p:sldId id="265" r:id="rId3"/>
    <p:sldId id="266" r:id="rId4"/>
    <p:sldId id="256" r:id="rId5"/>
    <p:sldId id="257" r:id="rId6"/>
    <p:sldId id="258" r:id="rId7"/>
    <p:sldId id="259" r:id="rId8"/>
    <p:sldId id="261" r:id="rId9"/>
    <p:sldId id="262" r:id="rId10"/>
    <p:sldId id="263" r:id="rId11"/>
  </p:sldIdLst>
  <p:sldSz cx="6858000" cy="9144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showGuides="1">
      <p:cViewPr varScale="1">
        <p:scale>
          <a:sx n="66" d="100"/>
          <a:sy n="66" d="100"/>
        </p:scale>
        <p:origin x="-2688" y="-120"/>
      </p:cViewPr>
      <p:guideLst>
        <p:guide orient="horz" pos="5759"/>
        <p:guide pos="326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printerSettings" Target="printerSettings/printerSettings1.bin"/><Relationship Id="rId13" Type="http://schemas.openxmlformats.org/officeDocument/2006/relationships/presProps" Target="presProps.xml"/><Relationship Id="rId14" Type="http://schemas.openxmlformats.org/officeDocument/2006/relationships/viewProps" Target="viewProps.xml"/><Relationship Id="rId15" Type="http://schemas.openxmlformats.org/officeDocument/2006/relationships/theme" Target="theme/theme1.xml"/><Relationship Id="rId16"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2840568"/>
            <a:ext cx="5829300" cy="1960033"/>
          </a:xfrm>
        </p:spPr>
        <p:txBody>
          <a:bodyPr/>
          <a:lstStyle/>
          <a:p>
            <a:r>
              <a:rPr lang="en-GB" smtClean="0"/>
              <a:t>Click to edit Master title style</a:t>
            </a:r>
            <a:endParaRPr lang="en-US"/>
          </a:p>
        </p:txBody>
      </p:sp>
      <p:sp>
        <p:nvSpPr>
          <p:cNvPr id="3" name="Subtitle 2"/>
          <p:cNvSpPr>
            <a:spLocks noGrp="1"/>
          </p:cNvSpPr>
          <p:nvPr>
            <p:ph type="subTitle" idx="1"/>
          </p:nvPr>
        </p:nvSpPr>
        <p:spPr>
          <a:xfrm>
            <a:off x="1028700" y="5181600"/>
            <a:ext cx="4800600" cy="23368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F1F38FB8-2A96-644A-95DC-4E7C996EB407}" type="datetimeFigureOut">
              <a:rPr lang="en-US" smtClean="0"/>
              <a:t>26/10/16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41310547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F1F38FB8-2A96-644A-95DC-4E7C996EB407}" type="datetimeFigureOut">
              <a:rPr lang="en-US" smtClean="0"/>
              <a:t>26/10/16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31011416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729037" y="488951"/>
            <a:ext cx="1157288" cy="10401300"/>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257175" y="488951"/>
            <a:ext cx="3357563" cy="10401300"/>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F1F38FB8-2A96-644A-95DC-4E7C996EB407}" type="datetimeFigureOut">
              <a:rPr lang="en-US" smtClean="0"/>
              <a:t>26/10/16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13553204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F1F38FB8-2A96-644A-95DC-4E7C996EB407}" type="datetimeFigureOut">
              <a:rPr lang="en-US" smtClean="0"/>
              <a:t>26/10/16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40558844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41735" y="5875867"/>
            <a:ext cx="5829300" cy="1816100"/>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541735" y="3875618"/>
            <a:ext cx="5829300" cy="2000249"/>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F1F38FB8-2A96-644A-95DC-4E7C996EB407}" type="datetimeFigureOut">
              <a:rPr lang="en-US" smtClean="0"/>
              <a:t>26/10/16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11771102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257175" y="2844800"/>
            <a:ext cx="2257425" cy="804545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2628900" y="2844800"/>
            <a:ext cx="2257425" cy="804545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F1F38FB8-2A96-644A-95DC-4E7C996EB407}" type="datetimeFigureOut">
              <a:rPr lang="en-US" smtClean="0"/>
              <a:t>26/10/16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1814225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6184"/>
            <a:ext cx="6172200" cy="1524000"/>
          </a:xfrm>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342900" y="2046817"/>
            <a:ext cx="303014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342900" y="2899833"/>
            <a:ext cx="303014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3483769" y="2046817"/>
            <a:ext cx="3031331" cy="85301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3483769" y="2899833"/>
            <a:ext cx="3031331" cy="52683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F1F38FB8-2A96-644A-95DC-4E7C996EB407}" type="datetimeFigureOut">
              <a:rPr lang="en-US" smtClean="0"/>
              <a:t>26/10/16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37056655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F1F38FB8-2A96-644A-95DC-4E7C996EB407}" type="datetimeFigureOut">
              <a:rPr lang="en-US" smtClean="0"/>
              <a:t>26/10/16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2129302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F38FB8-2A96-644A-95DC-4E7C996EB407}" type="datetimeFigureOut">
              <a:rPr lang="en-US" smtClean="0"/>
              <a:t>26/10/16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1628204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64067"/>
            <a:ext cx="2256235" cy="154940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2681287" y="364067"/>
            <a:ext cx="3833813" cy="78041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342900" y="1913467"/>
            <a:ext cx="2256235" cy="62547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F1F38FB8-2A96-644A-95DC-4E7C996EB407}" type="datetimeFigureOut">
              <a:rPr lang="en-US" smtClean="0"/>
              <a:t>26/10/16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17215585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344216" y="6400800"/>
            <a:ext cx="4114800" cy="755651"/>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344216" y="817033"/>
            <a:ext cx="4114800" cy="54864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44216" y="7156451"/>
            <a:ext cx="4114800" cy="107314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F1F38FB8-2A96-644A-95DC-4E7C996EB407}" type="datetimeFigureOut">
              <a:rPr lang="en-US" smtClean="0"/>
              <a:t>26/10/16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F4B9BB8-90CB-B042-8FE0-F5DCAA9101BE}" type="slidenum">
              <a:rPr lang="en-US" smtClean="0"/>
              <a:t>‹#›</a:t>
            </a:fld>
            <a:endParaRPr lang="en-US"/>
          </a:p>
        </p:txBody>
      </p:sp>
    </p:spTree>
    <p:extLst>
      <p:ext uri="{BB962C8B-B14F-4D97-AF65-F5344CB8AC3E}">
        <p14:creationId xmlns:p14="http://schemas.microsoft.com/office/powerpoint/2010/main" val="166692432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366184"/>
            <a:ext cx="6172200" cy="1524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342900" y="2133601"/>
            <a:ext cx="6172200" cy="6034617"/>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342900" y="8475134"/>
            <a:ext cx="1600200" cy="486833"/>
          </a:xfrm>
          <a:prstGeom prst="rect">
            <a:avLst/>
          </a:prstGeom>
        </p:spPr>
        <p:txBody>
          <a:bodyPr vert="horz" lIns="91440" tIns="45720" rIns="91440" bIns="45720" rtlCol="0" anchor="ctr"/>
          <a:lstStyle>
            <a:lvl1pPr algn="l">
              <a:defRPr sz="1200">
                <a:solidFill>
                  <a:schemeClr val="tx1">
                    <a:tint val="75000"/>
                  </a:schemeClr>
                </a:solidFill>
              </a:defRPr>
            </a:lvl1pPr>
          </a:lstStyle>
          <a:p>
            <a:fld id="{F1F38FB8-2A96-644A-95DC-4E7C996EB407}" type="datetimeFigureOut">
              <a:rPr lang="en-US" smtClean="0"/>
              <a:t>26/10/16</a:t>
            </a:fld>
            <a:endParaRPr lang="en-US"/>
          </a:p>
        </p:txBody>
      </p:sp>
      <p:sp>
        <p:nvSpPr>
          <p:cNvPr id="5" name="Footer Placeholder 4"/>
          <p:cNvSpPr>
            <a:spLocks noGrp="1"/>
          </p:cNvSpPr>
          <p:nvPr>
            <p:ph type="ftr" sz="quarter" idx="3"/>
          </p:nvPr>
        </p:nvSpPr>
        <p:spPr>
          <a:xfrm>
            <a:off x="2343150" y="8475134"/>
            <a:ext cx="2171700" cy="48683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8475134"/>
            <a:ext cx="1600200" cy="486833"/>
          </a:xfrm>
          <a:prstGeom prst="rect">
            <a:avLst/>
          </a:prstGeom>
        </p:spPr>
        <p:txBody>
          <a:bodyPr vert="horz" lIns="91440" tIns="45720" rIns="91440" bIns="45720" rtlCol="0" anchor="ctr"/>
          <a:lstStyle>
            <a:lvl1pPr algn="r">
              <a:defRPr sz="1200">
                <a:solidFill>
                  <a:schemeClr val="tx1">
                    <a:tint val="75000"/>
                  </a:schemeClr>
                </a:solidFill>
              </a:defRPr>
            </a:lvl1pPr>
          </a:lstStyle>
          <a:p>
            <a:fld id="{AF4B9BB8-90CB-B042-8FE0-F5DCAA9101BE}" type="slidenum">
              <a:rPr lang="en-US" smtClean="0"/>
              <a:t>‹#›</a:t>
            </a:fld>
            <a:endParaRPr lang="en-US"/>
          </a:p>
        </p:txBody>
      </p:sp>
    </p:spTree>
    <p:extLst>
      <p:ext uri="{BB962C8B-B14F-4D97-AF65-F5344CB8AC3E}">
        <p14:creationId xmlns:p14="http://schemas.microsoft.com/office/powerpoint/2010/main" val="5496733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1" Type="http://schemas.openxmlformats.org/officeDocument/2006/relationships/slideLayout" Target="../slideLayouts/slideLayout1.xml"/><Relationship Id="rId2" Type="http://schemas.openxmlformats.org/officeDocument/2006/relationships/image" Target="../media/image2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 Id="rId1" Type="http://schemas.openxmlformats.org/officeDocument/2006/relationships/slideLayout" Target="../slideLayouts/slideLayout1.xml"/><Relationship Id="rId2" Type="http://schemas.openxmlformats.org/officeDocument/2006/relationships/image" Target="../media/image15.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1" Type="http://schemas.openxmlformats.org/officeDocument/2006/relationships/slideLayout" Target="../slideLayouts/slideLayout1.xml"/><Relationship Id="rId2"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4" Type="http://schemas.openxmlformats.org/officeDocument/2006/relationships/image" Target="../media/image26.png"/><Relationship Id="rId5" Type="http://schemas.openxmlformats.org/officeDocument/2006/relationships/image" Target="../media/image27.png"/><Relationship Id="rId6" Type="http://schemas.openxmlformats.org/officeDocument/2006/relationships/image" Target="../media/image28.png"/><Relationship Id="rId1" Type="http://schemas.openxmlformats.org/officeDocument/2006/relationships/slideLayout" Target="../slideLayouts/slideLayout1.xml"/><Relationship Id="rId2" Type="http://schemas.openxmlformats.org/officeDocument/2006/relationships/image" Target="../media/image2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Readme_Pic.png"/>
          <p:cNvPicPr>
            <a:picLocks noGrp="1" noChangeAspect="1"/>
          </p:cNvPicPr>
          <p:nvPr>
            <p:ph idx="1"/>
          </p:nvPr>
        </p:nvPicPr>
        <p:blipFill>
          <a:blip r:embed="rId2">
            <a:extLst>
              <a:ext uri="{28A0092B-C50C-407E-A947-70E740481C1C}">
                <a14:useLocalDpi xmlns:a14="http://schemas.microsoft.com/office/drawing/2010/main" val="0"/>
              </a:ext>
            </a:extLst>
          </a:blip>
          <a:srcRect l="13858" r="13858"/>
          <a:stretch>
            <a:fillRect/>
          </a:stretch>
        </p:blipFill>
        <p:spPr>
          <a:xfrm>
            <a:off x="342900" y="1558470"/>
            <a:ext cx="6172200" cy="6034617"/>
          </a:xfrm>
        </p:spPr>
      </p:pic>
      <p:sp>
        <p:nvSpPr>
          <p:cNvPr id="2" name="Title 1"/>
          <p:cNvSpPr>
            <a:spLocks noGrp="1"/>
          </p:cNvSpPr>
          <p:nvPr>
            <p:ph type="title"/>
          </p:nvPr>
        </p:nvSpPr>
        <p:spPr>
          <a:xfrm>
            <a:off x="342900" y="624"/>
            <a:ext cx="6172200" cy="1524000"/>
          </a:xfrm>
        </p:spPr>
        <p:txBody>
          <a:bodyPr>
            <a:normAutofit/>
          </a:bodyPr>
          <a:lstStyle/>
          <a:p>
            <a:r>
              <a:rPr lang="en-US" sz="2800" dirty="0" smtClean="0">
                <a:latin typeface="Century Gothic"/>
                <a:cs typeface="Century Gothic"/>
              </a:rPr>
              <a:t>Local Electricity Project:</a:t>
            </a:r>
            <a:br>
              <a:rPr lang="en-US" sz="2800" dirty="0" smtClean="0">
                <a:latin typeface="Century Gothic"/>
                <a:cs typeface="Century Gothic"/>
              </a:rPr>
            </a:br>
            <a:r>
              <a:rPr lang="en-US" sz="2800" dirty="0" smtClean="0">
                <a:latin typeface="Century Gothic"/>
                <a:cs typeface="Century Gothic"/>
              </a:rPr>
              <a:t>DIY Wind Turbine</a:t>
            </a:r>
            <a:endParaRPr lang="en-US" sz="2800" dirty="0">
              <a:latin typeface="Century Gothic"/>
              <a:cs typeface="Century Gothic"/>
            </a:endParaRPr>
          </a:p>
        </p:txBody>
      </p:sp>
      <p:sp>
        <p:nvSpPr>
          <p:cNvPr id="6" name="TextBox 5"/>
          <p:cNvSpPr txBox="1"/>
          <p:nvPr/>
        </p:nvSpPr>
        <p:spPr>
          <a:xfrm>
            <a:off x="342901" y="7680337"/>
            <a:ext cx="6172200" cy="1077218"/>
          </a:xfrm>
          <a:prstGeom prst="rect">
            <a:avLst/>
          </a:prstGeom>
          <a:noFill/>
          <a:ln>
            <a:noFill/>
          </a:ln>
        </p:spPr>
        <p:txBody>
          <a:bodyPr wrap="square" rtlCol="0">
            <a:spAutoFit/>
          </a:bodyPr>
          <a:lstStyle/>
          <a:p>
            <a:r>
              <a:rPr lang="en-US" sz="1600" dirty="0" smtClean="0">
                <a:latin typeface="Century Gothic"/>
                <a:cs typeface="Century Gothic"/>
              </a:rPr>
              <a:t>SAFETY NOTE: Wind turbines can be extremely dangerous and should never be installed near highly populated areas. Always double check your work and make sure all fasteners use locking nuts or </a:t>
            </a:r>
            <a:r>
              <a:rPr lang="en-US" sz="1600" dirty="0" err="1" smtClean="0">
                <a:latin typeface="Century Gothic"/>
                <a:cs typeface="Century Gothic"/>
              </a:rPr>
              <a:t>threadlocker</a:t>
            </a:r>
            <a:r>
              <a:rPr lang="en-US" sz="1600" dirty="0" smtClean="0">
                <a:latin typeface="Century Gothic"/>
                <a:cs typeface="Century Gothic"/>
              </a:rPr>
              <a:t>.</a:t>
            </a:r>
            <a:endParaRPr lang="en-US" sz="1600" dirty="0">
              <a:latin typeface="Century Gothic"/>
              <a:cs typeface="Century Gothic"/>
            </a:endParaRPr>
          </a:p>
        </p:txBody>
      </p:sp>
    </p:spTree>
    <p:extLst>
      <p:ext uri="{BB962C8B-B14F-4D97-AF65-F5344CB8AC3E}">
        <p14:creationId xmlns:p14="http://schemas.microsoft.com/office/powerpoint/2010/main" val="359011798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838182407"/>
              </p:ext>
            </p:extLst>
          </p:nvPr>
        </p:nvGraphicFramePr>
        <p:xfrm>
          <a:off x="-2" y="947402"/>
          <a:ext cx="6928004" cy="8195010"/>
        </p:xfrm>
        <a:graphic>
          <a:graphicData uri="http://schemas.openxmlformats.org/drawingml/2006/table">
            <a:tbl>
              <a:tblPr firstRow="1" bandRow="1">
                <a:tableStyleId>{5C22544A-7EE6-4342-B048-85BDC9FD1C3A}</a:tableStyleId>
              </a:tblPr>
              <a:tblGrid>
                <a:gridCol w="2285471"/>
                <a:gridCol w="533259"/>
                <a:gridCol w="4109274"/>
              </a:tblGrid>
              <a:tr h="2731670">
                <a:tc>
                  <a:txBody>
                    <a:bodyPr/>
                    <a:lstStyle/>
                    <a:p>
                      <a:r>
                        <a:rPr lang="en-US" b="0" dirty="0" smtClean="0">
                          <a:solidFill>
                            <a:srgbClr val="000000"/>
                          </a:solidFill>
                        </a:rPr>
                        <a:t>Bolts:</a:t>
                      </a:r>
                    </a:p>
                    <a:p>
                      <a:r>
                        <a:rPr lang="en-US" sz="1600" b="0" dirty="0" smtClean="0">
                          <a:solidFill>
                            <a:srgbClr val="000000"/>
                          </a:solidFill>
                        </a:rPr>
                        <a:t>M16x100mm</a:t>
                      </a:r>
                    </a:p>
                    <a:p>
                      <a:r>
                        <a:rPr lang="en-US" sz="1600" b="0" dirty="0" smtClean="0">
                          <a:solidFill>
                            <a:srgbClr val="000000"/>
                          </a:solidFill>
                        </a:rPr>
                        <a:t>M7x20mm</a:t>
                      </a:r>
                    </a:p>
                    <a:p>
                      <a:r>
                        <a:rPr lang="en-US" sz="1600" b="0" dirty="0" smtClean="0">
                          <a:solidFill>
                            <a:srgbClr val="000000"/>
                          </a:solidFill>
                        </a:rPr>
                        <a:t>M5x25mm</a:t>
                      </a:r>
                    </a:p>
                    <a:p>
                      <a:r>
                        <a:rPr lang="en-US" sz="1600" b="0" dirty="0" smtClean="0">
                          <a:solidFill>
                            <a:srgbClr val="000000"/>
                          </a:solidFill>
                        </a:rPr>
                        <a:t>M5x35mm</a:t>
                      </a:r>
                    </a:p>
                    <a:p>
                      <a:r>
                        <a:rPr lang="en-US" sz="1600" b="0" dirty="0" smtClean="0">
                          <a:solidFill>
                            <a:srgbClr val="000000"/>
                          </a:solidFill>
                        </a:rPr>
                        <a:t>0.5”x1.5”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smtClean="0">
                        <a:solidFill>
                          <a:srgbClr val="000000"/>
                        </a:solidFill>
                      </a:endParaRPr>
                    </a:p>
                    <a:p>
                      <a:r>
                        <a:rPr lang="en-US" b="0" dirty="0" smtClean="0">
                          <a:solidFill>
                            <a:srgbClr val="000000"/>
                          </a:solidFill>
                        </a:rPr>
                        <a:t>x1</a:t>
                      </a:r>
                    </a:p>
                    <a:p>
                      <a:r>
                        <a:rPr lang="en-US" b="0" dirty="0" smtClean="0">
                          <a:solidFill>
                            <a:srgbClr val="000000"/>
                          </a:solidFill>
                        </a:rPr>
                        <a:t>x4</a:t>
                      </a:r>
                    </a:p>
                    <a:p>
                      <a:r>
                        <a:rPr lang="en-US" b="0" dirty="0" smtClean="0">
                          <a:solidFill>
                            <a:srgbClr val="000000"/>
                          </a:solidFill>
                        </a:rPr>
                        <a:t>X10</a:t>
                      </a:r>
                    </a:p>
                    <a:p>
                      <a:r>
                        <a:rPr lang="en-US" b="0" dirty="0" smtClean="0">
                          <a:solidFill>
                            <a:srgbClr val="000000"/>
                          </a:solidFill>
                        </a:rPr>
                        <a:t>X4</a:t>
                      </a:r>
                    </a:p>
                    <a:p>
                      <a:r>
                        <a:rPr lang="en-US" b="0" dirty="0" smtClean="0">
                          <a:solidFill>
                            <a:srgbClr val="000000"/>
                          </a:solidFill>
                        </a:rPr>
                        <a:t>x4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2731670">
                <a:tc>
                  <a:txBody>
                    <a:bodyPr/>
                    <a:lstStyle/>
                    <a:p>
                      <a:r>
                        <a:rPr lang="en-US" b="0" dirty="0" smtClean="0">
                          <a:solidFill>
                            <a:srgbClr val="000000"/>
                          </a:solidFill>
                        </a:rPr>
                        <a:t>Nuts:</a:t>
                      </a:r>
                    </a:p>
                    <a:p>
                      <a:r>
                        <a:rPr lang="en-US" sz="1600" b="0" dirty="0" smtClean="0">
                          <a:solidFill>
                            <a:srgbClr val="000000"/>
                          </a:solidFill>
                        </a:rPr>
                        <a:t>M16</a:t>
                      </a:r>
                    </a:p>
                    <a:p>
                      <a:r>
                        <a:rPr lang="en-US" sz="1600" b="0" dirty="0" smtClean="0">
                          <a:solidFill>
                            <a:srgbClr val="000000"/>
                          </a:solidFill>
                        </a:rPr>
                        <a:t>M7</a:t>
                      </a:r>
                    </a:p>
                    <a:p>
                      <a:r>
                        <a:rPr lang="en-US" sz="1600" b="0" dirty="0" smtClean="0">
                          <a:solidFill>
                            <a:srgbClr val="000000"/>
                          </a:solidFill>
                        </a:rPr>
                        <a:t>M5</a:t>
                      </a:r>
                    </a:p>
                    <a:p>
                      <a:r>
                        <a:rPr lang="en-US" sz="1600" b="0" dirty="0" smtClean="0">
                          <a:solidFill>
                            <a:srgbClr val="000000"/>
                          </a:solidFill>
                        </a:rPr>
                        <a:t>0.5”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p>
                      <a:r>
                        <a:rPr lang="en-US" b="0" dirty="0" smtClean="0">
                          <a:solidFill>
                            <a:srgbClr val="000000"/>
                          </a:solidFill>
                        </a:rPr>
                        <a:t>x4</a:t>
                      </a:r>
                    </a:p>
                    <a:p>
                      <a:r>
                        <a:rPr lang="en-US" b="0" dirty="0" smtClean="0">
                          <a:solidFill>
                            <a:srgbClr val="000000"/>
                          </a:solidFill>
                        </a:rPr>
                        <a:t>X14</a:t>
                      </a:r>
                    </a:p>
                    <a:p>
                      <a:r>
                        <a:rPr lang="en-US" b="0" dirty="0" smtClean="0">
                          <a:solidFill>
                            <a:srgbClr val="000000"/>
                          </a:solidFill>
                        </a:rPr>
                        <a:t>x4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2731670">
                <a:tc>
                  <a:txBody>
                    <a:bodyPr/>
                    <a:lstStyle/>
                    <a:p>
                      <a:r>
                        <a:rPr lang="en-US" b="0" dirty="0" smtClean="0">
                          <a:solidFill>
                            <a:srgbClr val="000000"/>
                          </a:solidFill>
                        </a:rPr>
                        <a:t>Washers:</a:t>
                      </a:r>
                    </a:p>
                    <a:p>
                      <a:r>
                        <a:rPr lang="en-US" sz="1600" b="0" dirty="0" smtClean="0">
                          <a:solidFill>
                            <a:srgbClr val="000000"/>
                          </a:solidFill>
                        </a:rPr>
                        <a:t>M7</a:t>
                      </a:r>
                    </a:p>
                    <a:p>
                      <a:r>
                        <a:rPr lang="en-US" sz="1600" b="0" dirty="0" smtClean="0">
                          <a:solidFill>
                            <a:srgbClr val="000000"/>
                          </a:solidFill>
                        </a:rPr>
                        <a:t>M5</a:t>
                      </a:r>
                    </a:p>
                    <a:p>
                      <a:r>
                        <a:rPr lang="en-US" sz="1600" b="0" dirty="0" smtClean="0">
                          <a:solidFill>
                            <a:srgbClr val="000000"/>
                          </a:solidFill>
                        </a:rPr>
                        <a:t>0.5”</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smtClean="0">
                        <a:solidFill>
                          <a:srgbClr val="000000"/>
                        </a:solidFill>
                      </a:endParaRPr>
                    </a:p>
                    <a:p>
                      <a:r>
                        <a:rPr lang="en-US" b="0" dirty="0" smtClean="0">
                          <a:solidFill>
                            <a:srgbClr val="000000"/>
                          </a:solidFill>
                        </a:rPr>
                        <a:t>x4</a:t>
                      </a:r>
                    </a:p>
                    <a:p>
                      <a:r>
                        <a:rPr lang="en-US" b="0" dirty="0" smtClean="0">
                          <a:solidFill>
                            <a:srgbClr val="000000"/>
                          </a:solidFill>
                        </a:rPr>
                        <a:t>X14</a:t>
                      </a:r>
                    </a:p>
                    <a:p>
                      <a:r>
                        <a:rPr lang="en-US" b="0" dirty="0" smtClean="0">
                          <a:solidFill>
                            <a:srgbClr val="000000"/>
                          </a:solidFill>
                        </a:rPr>
                        <a:t>x4</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sp>
        <p:nvSpPr>
          <p:cNvPr id="9" name="Title 1"/>
          <p:cNvSpPr txBox="1">
            <a:spLocks/>
          </p:cNvSpPr>
          <p:nvPr/>
        </p:nvSpPr>
        <p:spPr>
          <a:xfrm>
            <a:off x="-2" y="7188"/>
            <a:ext cx="6856414" cy="94021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smtClean="0">
                <a:latin typeface="Century Gothic"/>
                <a:cs typeface="Century Gothic"/>
              </a:rPr>
              <a:t>Fasteners</a:t>
            </a:r>
            <a:endParaRPr lang="en-US" sz="2800" dirty="0">
              <a:latin typeface="Century Gothic"/>
              <a:cs typeface="Century Gothic"/>
            </a:endParaRPr>
          </a:p>
        </p:txBody>
      </p:sp>
      <p:pic>
        <p:nvPicPr>
          <p:cNvPr id="8" name="Picture 7"/>
          <p:cNvPicPr>
            <a:picLocks noChangeAspect="1"/>
          </p:cNvPicPr>
          <p:nvPr/>
        </p:nvPicPr>
        <p:blipFill>
          <a:blip r:embed="rId2"/>
          <a:stretch>
            <a:fillRect/>
          </a:stretch>
        </p:blipFill>
        <p:spPr>
          <a:xfrm>
            <a:off x="3728868" y="1174352"/>
            <a:ext cx="2237239" cy="2206487"/>
          </a:xfrm>
          <a:prstGeom prst="rect">
            <a:avLst/>
          </a:prstGeom>
        </p:spPr>
      </p:pic>
      <p:pic>
        <p:nvPicPr>
          <p:cNvPr id="10" name="Picture 9"/>
          <p:cNvPicPr>
            <a:picLocks noChangeAspect="1"/>
          </p:cNvPicPr>
          <p:nvPr/>
        </p:nvPicPr>
        <p:blipFill rotWithShape="1">
          <a:blip r:embed="rId3"/>
          <a:srcRect l="5473" t="6800" r="5250" b="5962"/>
          <a:stretch/>
        </p:blipFill>
        <p:spPr>
          <a:xfrm>
            <a:off x="3910270" y="4099594"/>
            <a:ext cx="1877755" cy="1834851"/>
          </a:xfrm>
          <a:prstGeom prst="rect">
            <a:avLst/>
          </a:prstGeom>
        </p:spPr>
      </p:pic>
      <p:pic>
        <p:nvPicPr>
          <p:cNvPr id="7" name="Picture 6"/>
          <p:cNvPicPr>
            <a:picLocks noChangeAspect="1"/>
          </p:cNvPicPr>
          <p:nvPr/>
        </p:nvPicPr>
        <p:blipFill>
          <a:blip r:embed="rId4"/>
          <a:stretch>
            <a:fillRect/>
          </a:stretch>
        </p:blipFill>
        <p:spPr>
          <a:xfrm>
            <a:off x="2983052" y="6753170"/>
            <a:ext cx="3864325" cy="2070174"/>
          </a:xfrm>
          <a:prstGeom prst="rect">
            <a:avLst/>
          </a:prstGeom>
        </p:spPr>
      </p:pic>
    </p:spTree>
    <p:extLst>
      <p:ext uri="{BB962C8B-B14F-4D97-AF65-F5344CB8AC3E}">
        <p14:creationId xmlns:p14="http://schemas.microsoft.com/office/powerpoint/2010/main" val="11687805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19857"/>
            <a:ext cx="6172200" cy="1524000"/>
          </a:xfrm>
        </p:spPr>
        <p:txBody>
          <a:bodyPr>
            <a:normAutofit/>
          </a:bodyPr>
          <a:lstStyle/>
          <a:p>
            <a:r>
              <a:rPr lang="en-US" sz="2800" dirty="0" smtClean="0">
                <a:latin typeface="Century Gothic"/>
                <a:cs typeface="Century Gothic"/>
              </a:rPr>
              <a:t>Introduction</a:t>
            </a:r>
            <a:endParaRPr lang="en-US" sz="2800" dirty="0">
              <a:latin typeface="Century Gothic"/>
              <a:cs typeface="Century Gothic"/>
            </a:endParaRPr>
          </a:p>
        </p:txBody>
      </p:sp>
      <p:sp>
        <p:nvSpPr>
          <p:cNvPr id="3" name="Content Placeholder 2"/>
          <p:cNvSpPr>
            <a:spLocks noGrp="1"/>
          </p:cNvSpPr>
          <p:nvPr>
            <p:ph idx="1"/>
          </p:nvPr>
        </p:nvSpPr>
        <p:spPr>
          <a:xfrm>
            <a:off x="342900" y="1543857"/>
            <a:ext cx="6172200" cy="7598556"/>
          </a:xfrm>
        </p:spPr>
        <p:txBody>
          <a:bodyPr>
            <a:normAutofit/>
          </a:bodyPr>
          <a:lstStyle/>
          <a:p>
            <a:pPr marL="0" indent="0">
              <a:buNone/>
            </a:pPr>
            <a:r>
              <a:rPr lang="en-US" sz="1800" dirty="0" smtClean="0">
                <a:latin typeface="Century Gothic"/>
                <a:cs typeface="Century Gothic"/>
              </a:rPr>
              <a:t>This is a guide to making your own low cost wind turbine using readily available parts, tools and </a:t>
            </a:r>
            <a:r>
              <a:rPr lang="en-US" sz="1800" dirty="0" err="1" smtClean="0">
                <a:latin typeface="Century Gothic"/>
                <a:cs typeface="Century Gothic"/>
              </a:rPr>
              <a:t>labour</a:t>
            </a:r>
            <a:r>
              <a:rPr lang="en-US" sz="1800" dirty="0" smtClean="0">
                <a:latin typeface="Century Gothic"/>
                <a:cs typeface="Century Gothic"/>
              </a:rPr>
              <a:t>.</a:t>
            </a:r>
          </a:p>
          <a:p>
            <a:pPr marL="0" indent="0">
              <a:buNone/>
            </a:pPr>
            <a:endParaRPr lang="en-US" sz="1800" dirty="0" smtClean="0">
              <a:latin typeface="Century Gothic"/>
              <a:cs typeface="Century Gothic"/>
            </a:endParaRPr>
          </a:p>
          <a:p>
            <a:pPr marL="0" indent="0">
              <a:buNone/>
            </a:pPr>
            <a:r>
              <a:rPr lang="en-US" sz="1800" dirty="0" smtClean="0">
                <a:latin typeface="Century Gothic"/>
                <a:cs typeface="Century Gothic"/>
              </a:rPr>
              <a:t>Most of the materials used were sourced from my local hardware store (</a:t>
            </a:r>
            <a:r>
              <a:rPr lang="en-US" sz="1800" dirty="0" err="1" smtClean="0">
                <a:latin typeface="Century Gothic"/>
                <a:cs typeface="Century Gothic"/>
              </a:rPr>
              <a:t>Bunnings</a:t>
            </a:r>
            <a:r>
              <a:rPr lang="en-US" sz="1800" dirty="0" smtClean="0">
                <a:latin typeface="Century Gothic"/>
                <a:cs typeface="Century Gothic"/>
              </a:rPr>
              <a:t>, Australia), with the exception of the treadmill motor, which was bought off eBay for $40AUD. </a:t>
            </a:r>
          </a:p>
          <a:p>
            <a:pPr marL="0" indent="0">
              <a:buNone/>
            </a:pPr>
            <a:endParaRPr lang="en-US" sz="1800" dirty="0">
              <a:latin typeface="Century Gothic"/>
              <a:cs typeface="Century Gothic"/>
            </a:endParaRPr>
          </a:p>
          <a:p>
            <a:pPr marL="0" indent="0">
              <a:buNone/>
            </a:pPr>
            <a:r>
              <a:rPr lang="en-US" sz="1800" dirty="0" smtClean="0">
                <a:latin typeface="Century Gothic"/>
                <a:cs typeface="Century Gothic"/>
              </a:rPr>
              <a:t>I tested the motor by turning it in a drill press and measured the voltage output at different speeds with a dummy load and </a:t>
            </a:r>
            <a:r>
              <a:rPr lang="en-US" sz="1800" dirty="0" err="1" smtClean="0">
                <a:latin typeface="Century Gothic"/>
                <a:cs typeface="Century Gothic"/>
              </a:rPr>
              <a:t>datalogger</a:t>
            </a:r>
            <a:r>
              <a:rPr lang="en-US" sz="1800" dirty="0" smtClean="0">
                <a:latin typeface="Century Gothic"/>
                <a:cs typeface="Century Gothic"/>
              </a:rPr>
              <a:t>, achieving 20W at 400RPM. </a:t>
            </a:r>
            <a:endParaRPr lang="en-US" sz="1800" dirty="0">
              <a:latin typeface="Century Gothic"/>
              <a:cs typeface="Century Gothic"/>
            </a:endParaRPr>
          </a:p>
          <a:p>
            <a:pPr marL="0" indent="0">
              <a:buNone/>
            </a:pPr>
            <a:endParaRPr lang="en-US" sz="1800" dirty="0" smtClean="0">
              <a:latin typeface="Century Gothic"/>
              <a:cs typeface="Century Gothic"/>
            </a:endParaRPr>
          </a:p>
          <a:p>
            <a:pPr marL="0" indent="0">
              <a:buNone/>
            </a:pPr>
            <a:r>
              <a:rPr lang="en-US" sz="1800" dirty="0" smtClean="0">
                <a:latin typeface="Century Gothic"/>
                <a:cs typeface="Century Gothic"/>
              </a:rPr>
              <a:t>This wind turbine was built and tested with a maximum output of 20W, although more detailed analysis is required to determine the power curve.</a:t>
            </a:r>
          </a:p>
          <a:p>
            <a:pPr marL="0" indent="0">
              <a:buNone/>
            </a:pPr>
            <a:endParaRPr lang="en-US" sz="1800" dirty="0">
              <a:latin typeface="Century Gothic"/>
              <a:cs typeface="Century Gothic"/>
            </a:endParaRPr>
          </a:p>
          <a:p>
            <a:pPr marL="0" indent="0">
              <a:buNone/>
            </a:pPr>
            <a:r>
              <a:rPr lang="en-US" sz="1800" dirty="0" smtClean="0">
                <a:latin typeface="Century Gothic"/>
                <a:cs typeface="Century Gothic"/>
              </a:rPr>
              <a:t>Tools and materials required are listed below, but it should be noted that the instructions can be altered to suit your own circumstances. </a:t>
            </a:r>
          </a:p>
          <a:p>
            <a:pPr marL="0" indent="0">
              <a:buNone/>
            </a:pPr>
            <a:endParaRPr lang="en-US" sz="1800" dirty="0">
              <a:latin typeface="Century Gothic"/>
              <a:cs typeface="Century Gothic"/>
            </a:endParaRPr>
          </a:p>
          <a:p>
            <a:pPr marL="0" indent="0">
              <a:buNone/>
            </a:pPr>
            <a:r>
              <a:rPr lang="en-US" sz="1800" dirty="0" smtClean="0">
                <a:latin typeface="Century Gothic"/>
                <a:cs typeface="Century Gothic"/>
              </a:rPr>
              <a:t>We have split tools into those that are required, and those that are recommended for better precision, which is particularly important with the blades.</a:t>
            </a:r>
          </a:p>
        </p:txBody>
      </p:sp>
    </p:spTree>
    <p:extLst>
      <p:ext uri="{BB962C8B-B14F-4D97-AF65-F5344CB8AC3E}">
        <p14:creationId xmlns:p14="http://schemas.microsoft.com/office/powerpoint/2010/main" val="16213114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900" y="0"/>
            <a:ext cx="6172200" cy="1524000"/>
          </a:xfrm>
        </p:spPr>
        <p:txBody>
          <a:bodyPr>
            <a:normAutofit/>
          </a:bodyPr>
          <a:lstStyle/>
          <a:p>
            <a:r>
              <a:rPr lang="en-US" sz="2800" dirty="0" smtClean="0">
                <a:latin typeface="Century Gothic"/>
                <a:cs typeface="Century Gothic"/>
              </a:rPr>
              <a:t>Next Steps</a:t>
            </a:r>
            <a:endParaRPr lang="en-US" sz="2800" dirty="0">
              <a:latin typeface="Century Gothic"/>
              <a:cs typeface="Century Gothic"/>
            </a:endParaRPr>
          </a:p>
        </p:txBody>
      </p:sp>
      <p:sp>
        <p:nvSpPr>
          <p:cNvPr id="3" name="Content Placeholder 2"/>
          <p:cNvSpPr>
            <a:spLocks noGrp="1"/>
          </p:cNvSpPr>
          <p:nvPr>
            <p:ph idx="1"/>
          </p:nvPr>
        </p:nvSpPr>
        <p:spPr>
          <a:xfrm>
            <a:off x="342900" y="1524000"/>
            <a:ext cx="6172200" cy="7618413"/>
          </a:xfrm>
        </p:spPr>
        <p:txBody>
          <a:bodyPr>
            <a:normAutofit fontScale="85000" lnSpcReduction="10000"/>
          </a:bodyPr>
          <a:lstStyle/>
          <a:p>
            <a:pPr marL="0" indent="0">
              <a:buNone/>
            </a:pPr>
            <a:r>
              <a:rPr lang="en-US" sz="1900" dirty="0" smtClean="0">
                <a:latin typeface="Century Gothic"/>
                <a:cs typeface="Century Gothic"/>
              </a:rPr>
              <a:t>This is a first attempt at creating a wind turbine that fits our requirements and a set of instructions to go with it. While we are reasonably happy with the success we acknowledge that there is plenty of room for improvement!</a:t>
            </a:r>
          </a:p>
          <a:p>
            <a:pPr marL="0" indent="0">
              <a:buNone/>
            </a:pPr>
            <a:endParaRPr lang="en-US" sz="1900" dirty="0">
              <a:latin typeface="Century Gothic"/>
              <a:cs typeface="Century Gothic"/>
            </a:endParaRPr>
          </a:p>
          <a:p>
            <a:r>
              <a:rPr lang="en-US" sz="1900" dirty="0" smtClean="0">
                <a:latin typeface="Century Gothic"/>
                <a:cs typeface="Century Gothic"/>
              </a:rPr>
              <a:t>Tower/foundation – we have not yet addressed how to mount the tower, we will be creating some guidelines on this soon.</a:t>
            </a:r>
          </a:p>
          <a:p>
            <a:r>
              <a:rPr lang="en-US" sz="1900" dirty="0" smtClean="0">
                <a:latin typeface="Century Gothic"/>
                <a:cs typeface="Century Gothic"/>
              </a:rPr>
              <a:t>Furling – a good wind turbine should have a system to stop it spinning too fast in high winds. We will be incorporating a passive furling system into the next instructions.</a:t>
            </a:r>
          </a:p>
          <a:p>
            <a:r>
              <a:rPr lang="en-US" sz="1900" dirty="0" smtClean="0">
                <a:latin typeface="Century Gothic"/>
                <a:cs typeface="Century Gothic"/>
              </a:rPr>
              <a:t>Power curve – while we have done some basic testing in the wind, we will be logging the power output at various wind speeds using an anemometer to develop a detailed power curve which will allow us to incorporate improvements and test their effect.</a:t>
            </a:r>
          </a:p>
          <a:p>
            <a:r>
              <a:rPr lang="en-US" sz="1900" dirty="0" smtClean="0">
                <a:latin typeface="Century Gothic"/>
                <a:cs typeface="Century Gothic"/>
              </a:rPr>
              <a:t>More power – ideally we want to achieve 50W in moderate wind conditions. This will require a new motor and we are on the lookout!</a:t>
            </a:r>
          </a:p>
          <a:p>
            <a:r>
              <a:rPr lang="en-US" sz="1900" dirty="0" smtClean="0">
                <a:latin typeface="Century Gothic"/>
                <a:cs typeface="Century Gothic"/>
              </a:rPr>
              <a:t>PVC – we appreciate that PVC is not ideal for applications in direct sunlight. This can be rectified by painting with paint that protects from UV rays, but we are looking to </a:t>
            </a:r>
            <a:r>
              <a:rPr lang="en-US" sz="1900" dirty="0" err="1" smtClean="0">
                <a:latin typeface="Century Gothic"/>
                <a:cs typeface="Century Gothic"/>
              </a:rPr>
              <a:t>minimise</a:t>
            </a:r>
            <a:r>
              <a:rPr lang="en-US" sz="1900" dirty="0" smtClean="0">
                <a:latin typeface="Century Gothic"/>
                <a:cs typeface="Century Gothic"/>
              </a:rPr>
              <a:t> use of PVC with our next design.</a:t>
            </a:r>
          </a:p>
          <a:p>
            <a:r>
              <a:rPr lang="en-US" sz="1900" dirty="0" smtClean="0">
                <a:latin typeface="Century Gothic"/>
                <a:cs typeface="Century Gothic"/>
              </a:rPr>
              <a:t>Better instructions – our aim is to create instructions that anyone can follow. We’d love to know how you found them and if you have any improvements regarding the instructions or the design then please let us know at </a:t>
            </a:r>
            <a:r>
              <a:rPr lang="en-US" sz="1900" dirty="0" err="1" smtClean="0">
                <a:latin typeface="Century Gothic"/>
                <a:cs typeface="Century Gothic"/>
              </a:rPr>
              <a:t>www.localelectricity.org</a:t>
            </a:r>
            <a:endParaRPr lang="en-US" sz="1900" dirty="0" smtClean="0">
              <a:latin typeface="Century Gothic"/>
              <a:cs typeface="Century Gothic"/>
            </a:endParaRPr>
          </a:p>
          <a:p>
            <a:pPr marL="0" indent="0">
              <a:buNone/>
            </a:pPr>
            <a:endParaRPr lang="en-US" sz="1900" dirty="0">
              <a:latin typeface="Century Gothic"/>
              <a:cs typeface="Century Gothic"/>
            </a:endParaRPr>
          </a:p>
          <a:p>
            <a:pPr marL="0" indent="0">
              <a:buNone/>
            </a:pPr>
            <a:endParaRPr lang="en-US" sz="1900" dirty="0" smtClean="0">
              <a:latin typeface="Century Gothic"/>
              <a:cs typeface="Century Gothic"/>
            </a:endParaRPr>
          </a:p>
        </p:txBody>
      </p:sp>
    </p:spTree>
    <p:extLst>
      <p:ext uri="{BB962C8B-B14F-4D97-AF65-F5344CB8AC3E}">
        <p14:creationId xmlns:p14="http://schemas.microsoft.com/office/powerpoint/2010/main" val="25000711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298947869"/>
              </p:ext>
            </p:extLst>
          </p:nvPr>
        </p:nvGraphicFramePr>
        <p:xfrm>
          <a:off x="-2" y="947402"/>
          <a:ext cx="6856414" cy="8195010"/>
        </p:xfrm>
        <a:graphic>
          <a:graphicData uri="http://schemas.openxmlformats.org/drawingml/2006/table">
            <a:tbl>
              <a:tblPr firstRow="1" bandRow="1">
                <a:tableStyleId>{5C22544A-7EE6-4342-B048-85BDC9FD1C3A}</a:tableStyleId>
              </a:tblPr>
              <a:tblGrid>
                <a:gridCol w="3428207"/>
                <a:gridCol w="3428207"/>
              </a:tblGrid>
              <a:tr h="1639002">
                <a:tc>
                  <a:txBody>
                    <a:bodyPr/>
                    <a:lstStyle/>
                    <a:p>
                      <a:pPr algn="l"/>
                      <a:r>
                        <a:rPr lang="en-US" sz="1800" b="0" dirty="0" smtClean="0">
                          <a:solidFill>
                            <a:schemeClr val="tx1"/>
                          </a:solidFill>
                          <a:latin typeface="Calibri"/>
                          <a:cs typeface="Calibri"/>
                        </a:rPr>
                        <a:t>Hand saw</a:t>
                      </a:r>
                      <a:endParaRPr lang="en-US" sz="1800" b="0" dirty="0">
                        <a:solidFill>
                          <a:schemeClr val="tx1"/>
                        </a:solidFill>
                        <a:latin typeface="Calibri"/>
                        <a:cs typeface="Calibr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pPr algn="l"/>
                      <a:r>
                        <a:rPr lang="en-US" sz="1800" b="0" dirty="0" smtClean="0">
                          <a:latin typeface="Calibri"/>
                          <a:cs typeface="Calibri"/>
                        </a:rPr>
                        <a:t>Hand drill</a:t>
                      </a:r>
                      <a:endParaRPr lang="en-US" sz="1800" b="0" dirty="0">
                        <a:latin typeface="Calibri"/>
                        <a:cs typeface="Calibr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pPr algn="l"/>
                      <a:r>
                        <a:rPr lang="en-US" sz="1800" b="0" dirty="0" smtClean="0">
                          <a:latin typeface="Calibri"/>
                          <a:cs typeface="Calibri"/>
                        </a:rPr>
                        <a:t>Spanners (various sizes)</a:t>
                      </a:r>
                      <a:endParaRPr lang="en-US" sz="1800" b="0" dirty="0">
                        <a:latin typeface="Calibri"/>
                        <a:cs typeface="Calibr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pPr algn="l"/>
                      <a:r>
                        <a:rPr lang="en-US" sz="1800" b="0" dirty="0" smtClean="0">
                          <a:latin typeface="Calibri"/>
                          <a:cs typeface="Calibri"/>
                        </a:rPr>
                        <a:t>File</a:t>
                      </a:r>
                      <a:endParaRPr lang="en-US" sz="1800" b="0" dirty="0">
                        <a:latin typeface="Calibri"/>
                        <a:cs typeface="Calibr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pPr algn="l"/>
                      <a:r>
                        <a:rPr lang="en-US" sz="1800" b="0" dirty="0" smtClean="0">
                          <a:latin typeface="Calibri"/>
                          <a:cs typeface="Calibri"/>
                        </a:rPr>
                        <a:t>Protractor</a:t>
                      </a:r>
                      <a:endParaRPr lang="en-US" sz="1800" b="0" dirty="0">
                        <a:latin typeface="Calibri"/>
                        <a:cs typeface="Calibri"/>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pic>
        <p:nvPicPr>
          <p:cNvPr id="5" name="Picture 4"/>
          <p:cNvPicPr>
            <a:picLocks noChangeAspect="1"/>
          </p:cNvPicPr>
          <p:nvPr/>
        </p:nvPicPr>
        <p:blipFill rotWithShape="1">
          <a:blip r:embed="rId2"/>
          <a:srcRect t="27555" b="27950"/>
          <a:stretch/>
        </p:blipFill>
        <p:spPr>
          <a:xfrm>
            <a:off x="3930376" y="1143592"/>
            <a:ext cx="2577700" cy="1146937"/>
          </a:xfrm>
          <a:prstGeom prst="rect">
            <a:avLst/>
          </a:prstGeom>
        </p:spPr>
      </p:pic>
      <p:pic>
        <p:nvPicPr>
          <p:cNvPr id="6" name="Picture 5"/>
          <p:cNvPicPr>
            <a:picLocks noChangeAspect="1"/>
          </p:cNvPicPr>
          <p:nvPr/>
        </p:nvPicPr>
        <p:blipFill>
          <a:blip r:embed="rId3"/>
          <a:stretch>
            <a:fillRect/>
          </a:stretch>
        </p:blipFill>
        <p:spPr>
          <a:xfrm>
            <a:off x="4184284" y="2727249"/>
            <a:ext cx="1846541" cy="1384906"/>
          </a:xfrm>
          <a:prstGeom prst="rect">
            <a:avLst/>
          </a:prstGeom>
        </p:spPr>
      </p:pic>
      <p:pic>
        <p:nvPicPr>
          <p:cNvPr id="7" name="Picture 6"/>
          <p:cNvPicPr>
            <a:picLocks noChangeAspect="1"/>
          </p:cNvPicPr>
          <p:nvPr/>
        </p:nvPicPr>
        <p:blipFill rotWithShape="1">
          <a:blip r:embed="rId4"/>
          <a:srcRect l="6607" t="27343" r="5000" b="26760"/>
          <a:stretch/>
        </p:blipFill>
        <p:spPr>
          <a:xfrm>
            <a:off x="3648738" y="4595937"/>
            <a:ext cx="2947234" cy="826462"/>
          </a:xfrm>
          <a:prstGeom prst="rect">
            <a:avLst/>
          </a:prstGeom>
        </p:spPr>
      </p:pic>
      <p:pic>
        <p:nvPicPr>
          <p:cNvPr id="8" name="Picture 7"/>
          <p:cNvPicPr>
            <a:picLocks noChangeAspect="1"/>
          </p:cNvPicPr>
          <p:nvPr/>
        </p:nvPicPr>
        <p:blipFill>
          <a:blip r:embed="rId5"/>
          <a:stretch>
            <a:fillRect/>
          </a:stretch>
        </p:blipFill>
        <p:spPr>
          <a:xfrm>
            <a:off x="4514893" y="6009743"/>
            <a:ext cx="1379524" cy="1379524"/>
          </a:xfrm>
          <a:prstGeom prst="rect">
            <a:avLst/>
          </a:prstGeom>
        </p:spPr>
      </p:pic>
      <p:pic>
        <p:nvPicPr>
          <p:cNvPr id="9" name="Picture 8"/>
          <p:cNvPicPr>
            <a:picLocks noChangeAspect="1"/>
          </p:cNvPicPr>
          <p:nvPr/>
        </p:nvPicPr>
        <p:blipFill>
          <a:blip r:embed="rId6"/>
          <a:stretch>
            <a:fillRect/>
          </a:stretch>
        </p:blipFill>
        <p:spPr>
          <a:xfrm>
            <a:off x="4090618" y="7742470"/>
            <a:ext cx="2258449" cy="1171287"/>
          </a:xfrm>
          <a:prstGeom prst="rect">
            <a:avLst/>
          </a:prstGeom>
        </p:spPr>
      </p:pic>
      <p:sp>
        <p:nvSpPr>
          <p:cNvPr id="10" name="Title 1"/>
          <p:cNvSpPr txBox="1">
            <a:spLocks/>
          </p:cNvSpPr>
          <p:nvPr/>
        </p:nvSpPr>
        <p:spPr>
          <a:xfrm>
            <a:off x="-2" y="7188"/>
            <a:ext cx="6856414" cy="94021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smtClean="0">
                <a:latin typeface="Century Gothic"/>
                <a:cs typeface="Century Gothic"/>
              </a:rPr>
              <a:t>Tools Required</a:t>
            </a:r>
            <a:endParaRPr lang="en-US" sz="2800" dirty="0">
              <a:latin typeface="Century Gothic"/>
              <a:cs typeface="Century Gothic"/>
            </a:endParaRPr>
          </a:p>
        </p:txBody>
      </p:sp>
    </p:spTree>
    <p:extLst>
      <p:ext uri="{BB962C8B-B14F-4D97-AF65-F5344CB8AC3E}">
        <p14:creationId xmlns:p14="http://schemas.microsoft.com/office/powerpoint/2010/main" val="2925073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6307326"/>
              </p:ext>
            </p:extLst>
          </p:nvPr>
        </p:nvGraphicFramePr>
        <p:xfrm>
          <a:off x="-2" y="947402"/>
          <a:ext cx="6856414" cy="8195010"/>
        </p:xfrm>
        <a:graphic>
          <a:graphicData uri="http://schemas.openxmlformats.org/drawingml/2006/table">
            <a:tbl>
              <a:tblPr firstRow="1" bandRow="1">
                <a:tableStyleId>{5C22544A-7EE6-4342-B048-85BDC9FD1C3A}</a:tableStyleId>
              </a:tblPr>
              <a:tblGrid>
                <a:gridCol w="3428207"/>
                <a:gridCol w="3428207"/>
              </a:tblGrid>
              <a:tr h="1639002">
                <a:tc>
                  <a:txBody>
                    <a:bodyPr/>
                    <a:lstStyle/>
                    <a:p>
                      <a:r>
                        <a:rPr lang="en-US" sz="1800" b="0" dirty="0" smtClean="0">
                          <a:solidFill>
                            <a:srgbClr val="000000"/>
                          </a:solidFill>
                          <a:latin typeface="Century Gothic"/>
                          <a:cs typeface="Century Gothic"/>
                        </a:rPr>
                        <a:t>Ruler</a:t>
                      </a:r>
                      <a:endParaRPr lang="en-US" sz="1800" b="0" dirty="0">
                        <a:solidFill>
                          <a:srgbClr val="000000"/>
                        </a:solidFill>
                        <a:latin typeface="Century Gothic"/>
                        <a:cs typeface="Century Gothic"/>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sz="1800" b="0" dirty="0" smtClean="0">
                          <a:solidFill>
                            <a:srgbClr val="000000"/>
                          </a:solidFill>
                          <a:latin typeface="Century Gothic"/>
                          <a:cs typeface="Century Gothic"/>
                        </a:rPr>
                        <a:t>Tape measure</a:t>
                      </a:r>
                      <a:endParaRPr lang="en-US" sz="1800" b="0" dirty="0">
                        <a:solidFill>
                          <a:srgbClr val="000000"/>
                        </a:solidFill>
                        <a:latin typeface="Century Gothic"/>
                        <a:cs typeface="Century Gothic"/>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dirty="0" err="1" smtClean="0">
                          <a:latin typeface="Century Gothic"/>
                          <a:cs typeface="Century Gothic"/>
                        </a:rPr>
                        <a:t>Threadlock</a:t>
                      </a:r>
                      <a:endParaRPr lang="en-US" dirty="0">
                        <a:latin typeface="Century Gothic"/>
                        <a:cs typeface="Century Gothic"/>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dirty="0" smtClean="0">
                          <a:latin typeface="Century Gothic"/>
                          <a:cs typeface="Century Gothic"/>
                        </a:rPr>
                        <a:t>Pliers</a:t>
                      </a:r>
                      <a:endParaRPr lang="en-US" dirty="0">
                        <a:latin typeface="Century Gothic"/>
                        <a:cs typeface="Century Gothic"/>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pic>
        <p:nvPicPr>
          <p:cNvPr id="10" name="Picture 9"/>
          <p:cNvPicPr>
            <a:picLocks noChangeAspect="1"/>
          </p:cNvPicPr>
          <p:nvPr/>
        </p:nvPicPr>
        <p:blipFill>
          <a:blip r:embed="rId2"/>
          <a:stretch>
            <a:fillRect/>
          </a:stretch>
        </p:blipFill>
        <p:spPr>
          <a:xfrm>
            <a:off x="3628039" y="1026449"/>
            <a:ext cx="3088755" cy="1544379"/>
          </a:xfrm>
          <a:prstGeom prst="rect">
            <a:avLst/>
          </a:prstGeom>
        </p:spPr>
      </p:pic>
      <p:pic>
        <p:nvPicPr>
          <p:cNvPr id="11" name="Picture 10"/>
          <p:cNvPicPr>
            <a:picLocks noChangeAspect="1"/>
          </p:cNvPicPr>
          <p:nvPr/>
        </p:nvPicPr>
        <p:blipFill>
          <a:blip r:embed="rId3"/>
          <a:stretch>
            <a:fillRect/>
          </a:stretch>
        </p:blipFill>
        <p:spPr>
          <a:xfrm>
            <a:off x="3628039" y="2570828"/>
            <a:ext cx="2469383" cy="1578067"/>
          </a:xfrm>
          <a:prstGeom prst="rect">
            <a:avLst/>
          </a:prstGeom>
        </p:spPr>
      </p:pic>
      <p:sp>
        <p:nvSpPr>
          <p:cNvPr id="12" name="Title 1"/>
          <p:cNvSpPr txBox="1">
            <a:spLocks/>
          </p:cNvSpPr>
          <p:nvPr/>
        </p:nvSpPr>
        <p:spPr>
          <a:xfrm>
            <a:off x="-2" y="7188"/>
            <a:ext cx="6856414" cy="94021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smtClean="0">
                <a:latin typeface="Century Gothic"/>
                <a:cs typeface="Century Gothic"/>
              </a:rPr>
              <a:t>Tools Required</a:t>
            </a:r>
            <a:endParaRPr lang="en-US" sz="2800" dirty="0">
              <a:latin typeface="Century Gothic"/>
              <a:cs typeface="Century Gothic"/>
            </a:endParaRPr>
          </a:p>
        </p:txBody>
      </p:sp>
      <p:pic>
        <p:nvPicPr>
          <p:cNvPr id="13" name="Picture 12"/>
          <p:cNvPicPr>
            <a:picLocks noChangeAspect="1"/>
          </p:cNvPicPr>
          <p:nvPr/>
        </p:nvPicPr>
        <p:blipFill>
          <a:blip r:embed="rId4"/>
          <a:stretch>
            <a:fillRect/>
          </a:stretch>
        </p:blipFill>
        <p:spPr>
          <a:xfrm>
            <a:off x="4327659" y="4323890"/>
            <a:ext cx="1420054" cy="1420054"/>
          </a:xfrm>
          <a:prstGeom prst="rect">
            <a:avLst/>
          </a:prstGeom>
        </p:spPr>
      </p:pic>
      <p:pic>
        <p:nvPicPr>
          <p:cNvPr id="2" name="Picture 1"/>
          <p:cNvPicPr>
            <a:picLocks noChangeAspect="1"/>
          </p:cNvPicPr>
          <p:nvPr/>
        </p:nvPicPr>
        <p:blipFill rotWithShape="1">
          <a:blip r:embed="rId5"/>
          <a:srcRect t="22775" b="31971"/>
          <a:stretch/>
        </p:blipFill>
        <p:spPr>
          <a:xfrm>
            <a:off x="3649818" y="6078472"/>
            <a:ext cx="3066976" cy="1166221"/>
          </a:xfrm>
          <a:prstGeom prst="rect">
            <a:avLst/>
          </a:prstGeom>
        </p:spPr>
      </p:pic>
    </p:spTree>
    <p:extLst>
      <p:ext uri="{BB962C8B-B14F-4D97-AF65-F5344CB8AC3E}">
        <p14:creationId xmlns:p14="http://schemas.microsoft.com/office/powerpoint/2010/main" val="34154205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696044577"/>
              </p:ext>
            </p:extLst>
          </p:nvPr>
        </p:nvGraphicFramePr>
        <p:xfrm>
          <a:off x="-2" y="947402"/>
          <a:ext cx="6856414" cy="8195010"/>
        </p:xfrm>
        <a:graphic>
          <a:graphicData uri="http://schemas.openxmlformats.org/drawingml/2006/table">
            <a:tbl>
              <a:tblPr firstRow="1" bandRow="1">
                <a:tableStyleId>{5C22544A-7EE6-4342-B048-85BDC9FD1C3A}</a:tableStyleId>
              </a:tblPr>
              <a:tblGrid>
                <a:gridCol w="3428207"/>
                <a:gridCol w="3428207"/>
              </a:tblGrid>
              <a:tr h="1639002">
                <a:tc>
                  <a:txBody>
                    <a:bodyPr/>
                    <a:lstStyle/>
                    <a:p>
                      <a:r>
                        <a:rPr lang="en-US" sz="1800" b="0" dirty="0" smtClean="0">
                          <a:solidFill>
                            <a:srgbClr val="000000"/>
                          </a:solidFill>
                          <a:latin typeface="Century Gothic"/>
                          <a:cs typeface="Century Gothic"/>
                        </a:rPr>
                        <a:t>Drill press</a:t>
                      </a:r>
                      <a:endParaRPr lang="en-US" sz="1800" b="0" dirty="0">
                        <a:solidFill>
                          <a:srgbClr val="000000"/>
                        </a:solidFill>
                        <a:latin typeface="Century Gothic"/>
                        <a:cs typeface="Century Gothic"/>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sz="1800" b="0" dirty="0" smtClean="0">
                          <a:latin typeface="Century Gothic"/>
                          <a:cs typeface="Century Gothic"/>
                        </a:rPr>
                        <a:t>Power saw</a:t>
                      </a:r>
                      <a:endParaRPr lang="en-US" sz="1800" b="0" dirty="0">
                        <a:latin typeface="Century Gothic"/>
                        <a:cs typeface="Century Gothic"/>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sz="1800" b="0" dirty="0" smtClean="0">
                          <a:latin typeface="Century Gothic"/>
                          <a:cs typeface="Century Gothic"/>
                        </a:rPr>
                        <a:t>Bench vice</a:t>
                      </a:r>
                      <a:endParaRPr lang="en-US" sz="1800" b="0" dirty="0">
                        <a:latin typeface="Century Gothic"/>
                        <a:cs typeface="Century Gothic"/>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sz="1800" b="0" dirty="0" err="1" smtClean="0">
                          <a:latin typeface="Century Gothic"/>
                          <a:cs typeface="Century Gothic"/>
                        </a:rPr>
                        <a:t>Callipers</a:t>
                      </a:r>
                      <a:endParaRPr lang="en-US" sz="1800" b="0" dirty="0">
                        <a:latin typeface="Century Gothic"/>
                        <a:cs typeface="Century Gothic"/>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endParaRPr lang="en-US"/>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pic>
        <p:nvPicPr>
          <p:cNvPr id="5" name="Picture 4"/>
          <p:cNvPicPr>
            <a:picLocks noChangeAspect="1"/>
          </p:cNvPicPr>
          <p:nvPr/>
        </p:nvPicPr>
        <p:blipFill>
          <a:blip r:embed="rId2"/>
          <a:stretch>
            <a:fillRect/>
          </a:stretch>
        </p:blipFill>
        <p:spPr>
          <a:xfrm>
            <a:off x="4432877" y="934814"/>
            <a:ext cx="1210739" cy="1614319"/>
          </a:xfrm>
          <a:prstGeom prst="rect">
            <a:avLst/>
          </a:prstGeom>
        </p:spPr>
      </p:pic>
      <p:pic>
        <p:nvPicPr>
          <p:cNvPr id="6" name="Picture 5"/>
          <p:cNvPicPr>
            <a:picLocks noChangeAspect="1"/>
          </p:cNvPicPr>
          <p:nvPr/>
        </p:nvPicPr>
        <p:blipFill>
          <a:blip r:embed="rId3"/>
          <a:stretch>
            <a:fillRect/>
          </a:stretch>
        </p:blipFill>
        <p:spPr>
          <a:xfrm>
            <a:off x="3918564" y="2795523"/>
            <a:ext cx="2319493" cy="1185051"/>
          </a:xfrm>
          <a:prstGeom prst="rect">
            <a:avLst/>
          </a:prstGeom>
        </p:spPr>
      </p:pic>
      <p:pic>
        <p:nvPicPr>
          <p:cNvPr id="7" name="Picture 6"/>
          <p:cNvPicPr>
            <a:picLocks noChangeAspect="1"/>
          </p:cNvPicPr>
          <p:nvPr/>
        </p:nvPicPr>
        <p:blipFill rotWithShape="1">
          <a:blip r:embed="rId4"/>
          <a:srcRect t="18136" b="21694"/>
          <a:stretch/>
        </p:blipFill>
        <p:spPr>
          <a:xfrm>
            <a:off x="3792964" y="4273721"/>
            <a:ext cx="2445094" cy="1471199"/>
          </a:xfrm>
          <a:prstGeom prst="rect">
            <a:avLst/>
          </a:prstGeom>
        </p:spPr>
      </p:pic>
      <p:pic>
        <p:nvPicPr>
          <p:cNvPr id="8" name="Picture 7"/>
          <p:cNvPicPr>
            <a:picLocks noChangeAspect="1"/>
          </p:cNvPicPr>
          <p:nvPr/>
        </p:nvPicPr>
        <p:blipFill rotWithShape="1">
          <a:blip r:embed="rId5"/>
          <a:srcRect t="22832" b="22527"/>
          <a:stretch/>
        </p:blipFill>
        <p:spPr>
          <a:xfrm>
            <a:off x="3909228" y="5972155"/>
            <a:ext cx="2535443" cy="1385375"/>
          </a:xfrm>
          <a:prstGeom prst="rect">
            <a:avLst/>
          </a:prstGeom>
        </p:spPr>
      </p:pic>
      <p:sp>
        <p:nvSpPr>
          <p:cNvPr id="9" name="Title 1"/>
          <p:cNvSpPr txBox="1">
            <a:spLocks/>
          </p:cNvSpPr>
          <p:nvPr/>
        </p:nvSpPr>
        <p:spPr>
          <a:xfrm>
            <a:off x="-2" y="7188"/>
            <a:ext cx="6856414" cy="94021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smtClean="0">
                <a:latin typeface="Century Gothic"/>
                <a:cs typeface="Century Gothic"/>
              </a:rPr>
              <a:t>Optional Tools</a:t>
            </a:r>
            <a:endParaRPr lang="en-US" sz="2800" dirty="0">
              <a:latin typeface="Century Gothic"/>
              <a:cs typeface="Century Gothic"/>
            </a:endParaRPr>
          </a:p>
        </p:txBody>
      </p:sp>
    </p:spTree>
    <p:extLst>
      <p:ext uri="{BB962C8B-B14F-4D97-AF65-F5344CB8AC3E}">
        <p14:creationId xmlns:p14="http://schemas.microsoft.com/office/powerpoint/2010/main" val="1013485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292532169"/>
              </p:ext>
            </p:extLst>
          </p:nvPr>
        </p:nvGraphicFramePr>
        <p:xfrm>
          <a:off x="-2" y="947402"/>
          <a:ext cx="6832807" cy="8195010"/>
        </p:xfrm>
        <a:graphic>
          <a:graphicData uri="http://schemas.openxmlformats.org/drawingml/2006/table">
            <a:tbl>
              <a:tblPr firstRow="1" bandRow="1">
                <a:tableStyleId>{5C22544A-7EE6-4342-B048-85BDC9FD1C3A}</a:tableStyleId>
              </a:tblPr>
              <a:tblGrid>
                <a:gridCol w="2285471"/>
                <a:gridCol w="397751"/>
                <a:gridCol w="4149585"/>
              </a:tblGrid>
              <a:tr h="1639002">
                <a:tc>
                  <a:txBody>
                    <a:bodyPr/>
                    <a:lstStyle/>
                    <a:p>
                      <a:r>
                        <a:rPr lang="en-US" sz="1800" b="0" dirty="0" smtClean="0">
                          <a:solidFill>
                            <a:srgbClr val="000000"/>
                          </a:solidFill>
                        </a:rPr>
                        <a:t>90mm x 1m PVC pipe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sz="1800" b="0" dirty="0" smtClean="0">
                          <a:solidFill>
                            <a:srgbClr val="000000"/>
                          </a:solidFill>
                        </a:rPr>
                        <a:t>12x12x1.4mm Angle Iron (0.5m long)</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sz="1800" b="0" dirty="0" smtClean="0">
                          <a:solidFill>
                            <a:srgbClr val="000000"/>
                          </a:solidFill>
                        </a:rPr>
                        <a:t>M16 x 60mm hex coupler</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sz="1800" b="0" dirty="0" smtClean="0">
                          <a:solidFill>
                            <a:srgbClr val="000000"/>
                          </a:solidFill>
                        </a:rPr>
                        <a:t>100mm PVC end cap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sz="1800"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800" b="0" dirty="0" smtClean="0">
                          <a:solidFill>
                            <a:srgbClr val="000000"/>
                          </a:solidFill>
                        </a:rPr>
                        <a:t>150mm PVC threaded access coupling</a:t>
                      </a:r>
                    </a:p>
                    <a:p>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sp>
        <p:nvSpPr>
          <p:cNvPr id="9" name="Title 1"/>
          <p:cNvSpPr txBox="1">
            <a:spLocks/>
          </p:cNvSpPr>
          <p:nvPr/>
        </p:nvSpPr>
        <p:spPr>
          <a:xfrm>
            <a:off x="-2" y="7188"/>
            <a:ext cx="6856414" cy="94021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smtClean="0">
                <a:latin typeface="Century Gothic"/>
                <a:cs typeface="Century Gothic"/>
              </a:rPr>
              <a:t>Materials</a:t>
            </a:r>
            <a:endParaRPr lang="en-US" sz="2800" dirty="0">
              <a:latin typeface="Century Gothic"/>
              <a:cs typeface="Century Gothic"/>
            </a:endParaRPr>
          </a:p>
        </p:txBody>
      </p:sp>
      <p:pic>
        <p:nvPicPr>
          <p:cNvPr id="10" name="Picture 9"/>
          <p:cNvPicPr>
            <a:picLocks noChangeAspect="1"/>
          </p:cNvPicPr>
          <p:nvPr/>
        </p:nvPicPr>
        <p:blipFill rotWithShape="1">
          <a:blip r:embed="rId2"/>
          <a:srcRect l="14881" b="27681"/>
          <a:stretch/>
        </p:blipFill>
        <p:spPr>
          <a:xfrm>
            <a:off x="4201324" y="947402"/>
            <a:ext cx="1723236" cy="1464102"/>
          </a:xfrm>
          <a:prstGeom prst="rect">
            <a:avLst/>
          </a:prstGeom>
        </p:spPr>
      </p:pic>
      <p:pic>
        <p:nvPicPr>
          <p:cNvPr id="11" name="Picture 10"/>
          <p:cNvPicPr>
            <a:picLocks noChangeAspect="1"/>
          </p:cNvPicPr>
          <p:nvPr/>
        </p:nvPicPr>
        <p:blipFill rotWithShape="1">
          <a:blip r:embed="rId3"/>
          <a:srcRect t="32924" r="7165" b="31574"/>
          <a:stretch/>
        </p:blipFill>
        <p:spPr>
          <a:xfrm>
            <a:off x="4201324" y="2984443"/>
            <a:ext cx="2081155" cy="795884"/>
          </a:xfrm>
          <a:prstGeom prst="rect">
            <a:avLst/>
          </a:prstGeom>
        </p:spPr>
      </p:pic>
      <p:pic>
        <p:nvPicPr>
          <p:cNvPr id="12" name="Picture 11"/>
          <p:cNvPicPr>
            <a:picLocks noChangeAspect="1"/>
          </p:cNvPicPr>
          <p:nvPr/>
        </p:nvPicPr>
        <p:blipFill rotWithShape="1">
          <a:blip r:embed="rId4"/>
          <a:srcRect l="31547" t="38640" r="31647" b="38497"/>
          <a:stretch/>
        </p:blipFill>
        <p:spPr>
          <a:xfrm>
            <a:off x="4306087" y="4391335"/>
            <a:ext cx="1976392" cy="1227749"/>
          </a:xfrm>
          <a:prstGeom prst="rect">
            <a:avLst/>
          </a:prstGeom>
        </p:spPr>
      </p:pic>
      <p:pic>
        <p:nvPicPr>
          <p:cNvPr id="13" name="Picture 12"/>
          <p:cNvPicPr>
            <a:picLocks noChangeAspect="1"/>
          </p:cNvPicPr>
          <p:nvPr/>
        </p:nvPicPr>
        <p:blipFill rotWithShape="1">
          <a:blip r:embed="rId5"/>
          <a:srcRect l="4827" t="10699" r="5517" b="12049"/>
          <a:stretch/>
        </p:blipFill>
        <p:spPr>
          <a:xfrm>
            <a:off x="4316517" y="5961074"/>
            <a:ext cx="1608043" cy="1385591"/>
          </a:xfrm>
          <a:prstGeom prst="rect">
            <a:avLst/>
          </a:prstGeom>
        </p:spPr>
      </p:pic>
      <p:pic>
        <p:nvPicPr>
          <p:cNvPr id="2" name="Picture 1"/>
          <p:cNvPicPr>
            <a:picLocks noChangeAspect="1"/>
          </p:cNvPicPr>
          <p:nvPr/>
        </p:nvPicPr>
        <p:blipFill>
          <a:blip r:embed="rId6"/>
          <a:stretch>
            <a:fillRect/>
          </a:stretch>
        </p:blipFill>
        <p:spPr>
          <a:xfrm>
            <a:off x="4378686" y="7599693"/>
            <a:ext cx="1545874" cy="1545874"/>
          </a:xfrm>
          <a:prstGeom prst="rect">
            <a:avLst/>
          </a:prstGeom>
        </p:spPr>
      </p:pic>
    </p:spTree>
    <p:extLst>
      <p:ext uri="{BB962C8B-B14F-4D97-AF65-F5344CB8AC3E}">
        <p14:creationId xmlns:p14="http://schemas.microsoft.com/office/powerpoint/2010/main" val="4187511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138983400"/>
              </p:ext>
            </p:extLst>
          </p:nvPr>
        </p:nvGraphicFramePr>
        <p:xfrm>
          <a:off x="-2" y="947402"/>
          <a:ext cx="6852963" cy="8195010"/>
        </p:xfrm>
        <a:graphic>
          <a:graphicData uri="http://schemas.openxmlformats.org/drawingml/2006/table">
            <a:tbl>
              <a:tblPr firstRow="1" bandRow="1">
                <a:tableStyleId>{5C22544A-7EE6-4342-B048-85BDC9FD1C3A}</a:tableStyleId>
              </a:tblPr>
              <a:tblGrid>
                <a:gridCol w="2285471"/>
                <a:gridCol w="397751"/>
                <a:gridCol w="4169741"/>
              </a:tblGrid>
              <a:tr h="1639002">
                <a:tc>
                  <a:txBody>
                    <a:bodyPr/>
                    <a:lstStyle/>
                    <a:p>
                      <a:r>
                        <a:rPr lang="en-US" b="0" dirty="0" smtClean="0">
                          <a:solidFill>
                            <a:srgbClr val="000000"/>
                          </a:solidFill>
                        </a:rPr>
                        <a:t>150mm PVC threaded end cap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b="0" dirty="0" smtClean="0">
                          <a:solidFill>
                            <a:srgbClr val="000000"/>
                          </a:solidFill>
                        </a:rPr>
                        <a:t>150mm PVC end cap</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a:solidFill>
                          <a:srgbClr val="00000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b="0" dirty="0" smtClean="0">
                          <a:solidFill>
                            <a:srgbClr val="000000"/>
                          </a:solidFill>
                        </a:rPr>
                        <a:t>20mm to 15mm PVC reducer</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b="0" dirty="0" smtClean="0">
                          <a:solidFill>
                            <a:srgbClr val="000000"/>
                          </a:solidFill>
                        </a:rPr>
                        <a:t>15mm PVC male thread adapter</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b="0" dirty="0" smtClean="0">
                          <a:solidFill>
                            <a:srgbClr val="000000"/>
                          </a:solidFill>
                        </a:rPr>
                        <a:t>Treadmill motor</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sp>
        <p:nvSpPr>
          <p:cNvPr id="9" name="Title 1"/>
          <p:cNvSpPr txBox="1">
            <a:spLocks/>
          </p:cNvSpPr>
          <p:nvPr/>
        </p:nvSpPr>
        <p:spPr>
          <a:xfrm>
            <a:off x="-2" y="7188"/>
            <a:ext cx="6856414" cy="94021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smtClean="0">
                <a:latin typeface="Century Gothic"/>
                <a:cs typeface="Century Gothic"/>
              </a:rPr>
              <a:t>Materials</a:t>
            </a:r>
            <a:endParaRPr lang="en-US" sz="2800" dirty="0">
              <a:latin typeface="Century Gothic"/>
              <a:cs typeface="Century Gothic"/>
            </a:endParaRPr>
          </a:p>
        </p:txBody>
      </p:sp>
      <p:pic>
        <p:nvPicPr>
          <p:cNvPr id="8" name="Picture 7"/>
          <p:cNvPicPr>
            <a:picLocks noChangeAspect="1"/>
          </p:cNvPicPr>
          <p:nvPr/>
        </p:nvPicPr>
        <p:blipFill rotWithShape="1">
          <a:blip r:embed="rId2"/>
          <a:srcRect l="4827" t="10699" r="5517" b="12049"/>
          <a:stretch/>
        </p:blipFill>
        <p:spPr>
          <a:xfrm>
            <a:off x="4047727" y="2695540"/>
            <a:ext cx="1608043" cy="1385591"/>
          </a:xfrm>
          <a:prstGeom prst="rect">
            <a:avLst/>
          </a:prstGeom>
        </p:spPr>
      </p:pic>
      <p:pic>
        <p:nvPicPr>
          <p:cNvPr id="3" name="Picture 2"/>
          <p:cNvPicPr>
            <a:picLocks noChangeAspect="1"/>
          </p:cNvPicPr>
          <p:nvPr/>
        </p:nvPicPr>
        <p:blipFill>
          <a:blip r:embed="rId3"/>
          <a:stretch>
            <a:fillRect/>
          </a:stretch>
        </p:blipFill>
        <p:spPr>
          <a:xfrm>
            <a:off x="3886479" y="826454"/>
            <a:ext cx="1750369" cy="1750369"/>
          </a:xfrm>
          <a:prstGeom prst="rect">
            <a:avLst/>
          </a:prstGeom>
        </p:spPr>
      </p:pic>
      <p:pic>
        <p:nvPicPr>
          <p:cNvPr id="5" name="Picture 4"/>
          <p:cNvPicPr>
            <a:picLocks noChangeAspect="1"/>
          </p:cNvPicPr>
          <p:nvPr/>
        </p:nvPicPr>
        <p:blipFill rotWithShape="1">
          <a:blip r:embed="rId4"/>
          <a:srcRect t="22673" b="22609"/>
          <a:stretch/>
        </p:blipFill>
        <p:spPr>
          <a:xfrm>
            <a:off x="3604298" y="4330537"/>
            <a:ext cx="2528093" cy="1383361"/>
          </a:xfrm>
          <a:prstGeom prst="rect">
            <a:avLst/>
          </a:prstGeom>
        </p:spPr>
      </p:pic>
      <p:pic>
        <p:nvPicPr>
          <p:cNvPr id="6" name="Picture 5"/>
          <p:cNvPicPr>
            <a:picLocks noChangeAspect="1"/>
          </p:cNvPicPr>
          <p:nvPr/>
        </p:nvPicPr>
        <p:blipFill>
          <a:blip r:embed="rId5"/>
          <a:stretch>
            <a:fillRect/>
          </a:stretch>
        </p:blipFill>
        <p:spPr>
          <a:xfrm>
            <a:off x="4256049" y="6011718"/>
            <a:ext cx="1329954" cy="1204618"/>
          </a:xfrm>
          <a:prstGeom prst="rect">
            <a:avLst/>
          </a:prstGeom>
        </p:spPr>
      </p:pic>
      <p:pic>
        <p:nvPicPr>
          <p:cNvPr id="14" name="Picture 13"/>
          <p:cNvPicPr>
            <a:picLocks noChangeAspect="1"/>
          </p:cNvPicPr>
          <p:nvPr/>
        </p:nvPicPr>
        <p:blipFill rotWithShape="1">
          <a:blip r:embed="rId6"/>
          <a:srcRect l="14107" t="20668" r="5364" b="20309"/>
          <a:stretch/>
        </p:blipFill>
        <p:spPr>
          <a:xfrm>
            <a:off x="3886479" y="7636389"/>
            <a:ext cx="2336651" cy="1398708"/>
          </a:xfrm>
          <a:prstGeom prst="rect">
            <a:avLst/>
          </a:prstGeom>
        </p:spPr>
      </p:pic>
    </p:spTree>
    <p:extLst>
      <p:ext uri="{BB962C8B-B14F-4D97-AF65-F5344CB8AC3E}">
        <p14:creationId xmlns:p14="http://schemas.microsoft.com/office/powerpoint/2010/main" val="5886024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365160912"/>
              </p:ext>
            </p:extLst>
          </p:nvPr>
        </p:nvGraphicFramePr>
        <p:xfrm>
          <a:off x="-2" y="947402"/>
          <a:ext cx="6792496" cy="8195010"/>
        </p:xfrm>
        <a:graphic>
          <a:graphicData uri="http://schemas.openxmlformats.org/drawingml/2006/table">
            <a:tbl>
              <a:tblPr firstRow="1" bandRow="1">
                <a:tableStyleId>{5C22544A-7EE6-4342-B048-85BDC9FD1C3A}</a:tableStyleId>
              </a:tblPr>
              <a:tblGrid>
                <a:gridCol w="2285471"/>
                <a:gridCol w="397751"/>
                <a:gridCol w="4109274"/>
              </a:tblGrid>
              <a:tr h="1639002">
                <a:tc>
                  <a:txBody>
                    <a:bodyPr/>
                    <a:lstStyle/>
                    <a:p>
                      <a:r>
                        <a:rPr lang="en-US" b="0" dirty="0" smtClean="0">
                          <a:solidFill>
                            <a:srgbClr val="000000"/>
                          </a:solidFill>
                        </a:rPr>
                        <a:t>300x300x5mm plywood</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b="0" dirty="0" smtClean="0">
                          <a:solidFill>
                            <a:srgbClr val="000000"/>
                          </a:solidFill>
                        </a:rPr>
                        <a:t>19mm </a:t>
                      </a:r>
                      <a:r>
                        <a:rPr lang="en-US" b="0" dirty="0" err="1" smtClean="0">
                          <a:solidFill>
                            <a:srgbClr val="000000"/>
                          </a:solidFill>
                        </a:rPr>
                        <a:t>aluminium</a:t>
                      </a:r>
                      <a:r>
                        <a:rPr lang="en-US" b="0" dirty="0" smtClean="0">
                          <a:solidFill>
                            <a:srgbClr val="000000"/>
                          </a:solidFill>
                        </a:rPr>
                        <a:t> box section (500mm long)</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b="0" dirty="0" smtClean="0">
                          <a:solidFill>
                            <a:srgbClr val="000000"/>
                          </a:solidFill>
                        </a:rPr>
                        <a:t>15mm x 200mm pipe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b="0" dirty="0" smtClean="0">
                          <a:solidFill>
                            <a:srgbClr val="000000"/>
                          </a:solidFill>
                        </a:rPr>
                        <a:t>15mm pipe flange</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r h="1639002">
                <a:tc>
                  <a:txBody>
                    <a:bodyPr/>
                    <a:lstStyle/>
                    <a:p>
                      <a:r>
                        <a:rPr lang="en-US" b="0" dirty="0" smtClean="0">
                          <a:solidFill>
                            <a:srgbClr val="000000"/>
                          </a:solidFill>
                        </a:rPr>
                        <a:t>31.8x1.2mm steel tubing (3m long)</a:t>
                      </a:r>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r>
                        <a:rPr lang="en-US" b="0" dirty="0" smtClean="0">
                          <a:solidFill>
                            <a:srgbClr val="000000"/>
                          </a:solidFill>
                        </a:rPr>
                        <a:t>x1</a:t>
                      </a:r>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endParaRPr lang="en-US" b="0" dirty="0">
                        <a:solidFill>
                          <a:srgbClr val="000000"/>
                        </a:solidFill>
                      </a:endParaRP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r>
            </a:tbl>
          </a:graphicData>
        </a:graphic>
      </p:graphicFrame>
      <p:sp>
        <p:nvSpPr>
          <p:cNvPr id="9" name="Title 1"/>
          <p:cNvSpPr txBox="1">
            <a:spLocks/>
          </p:cNvSpPr>
          <p:nvPr/>
        </p:nvSpPr>
        <p:spPr>
          <a:xfrm>
            <a:off x="-2" y="7188"/>
            <a:ext cx="6856414" cy="940214"/>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2800" dirty="0" smtClean="0">
                <a:latin typeface="Century Gothic"/>
                <a:cs typeface="Century Gothic"/>
              </a:rPr>
              <a:t>Materials</a:t>
            </a:r>
            <a:endParaRPr lang="en-US" sz="2800" dirty="0">
              <a:latin typeface="Century Gothic"/>
              <a:cs typeface="Century Gothic"/>
            </a:endParaRPr>
          </a:p>
        </p:txBody>
      </p:sp>
      <p:pic>
        <p:nvPicPr>
          <p:cNvPr id="2" name="Picture 1"/>
          <p:cNvPicPr>
            <a:picLocks noChangeAspect="1"/>
          </p:cNvPicPr>
          <p:nvPr/>
        </p:nvPicPr>
        <p:blipFill rotWithShape="1">
          <a:blip r:embed="rId2"/>
          <a:srcRect t="39474" b="40539"/>
          <a:stretch/>
        </p:blipFill>
        <p:spPr>
          <a:xfrm>
            <a:off x="3445047" y="4724421"/>
            <a:ext cx="3290429" cy="657663"/>
          </a:xfrm>
          <a:prstGeom prst="rect">
            <a:avLst/>
          </a:prstGeom>
        </p:spPr>
      </p:pic>
      <p:pic>
        <p:nvPicPr>
          <p:cNvPr id="3" name="Picture 2"/>
          <p:cNvPicPr>
            <a:picLocks noChangeAspect="1"/>
          </p:cNvPicPr>
          <p:nvPr/>
        </p:nvPicPr>
        <p:blipFill>
          <a:blip r:embed="rId3"/>
          <a:stretch>
            <a:fillRect/>
          </a:stretch>
        </p:blipFill>
        <p:spPr>
          <a:xfrm>
            <a:off x="4489946" y="5879618"/>
            <a:ext cx="1578702" cy="1578702"/>
          </a:xfrm>
          <a:prstGeom prst="rect">
            <a:avLst/>
          </a:prstGeom>
        </p:spPr>
      </p:pic>
      <p:pic>
        <p:nvPicPr>
          <p:cNvPr id="5" name="Picture 4"/>
          <p:cNvPicPr>
            <a:picLocks noChangeAspect="1"/>
          </p:cNvPicPr>
          <p:nvPr/>
        </p:nvPicPr>
        <p:blipFill rotWithShape="1">
          <a:blip r:embed="rId4"/>
          <a:srcRect t="29187" b="30932"/>
          <a:stretch/>
        </p:blipFill>
        <p:spPr>
          <a:xfrm>
            <a:off x="3868320" y="7699839"/>
            <a:ext cx="2989681" cy="1192311"/>
          </a:xfrm>
          <a:prstGeom prst="rect">
            <a:avLst/>
          </a:prstGeom>
        </p:spPr>
      </p:pic>
      <p:pic>
        <p:nvPicPr>
          <p:cNvPr id="6" name="Picture 5"/>
          <p:cNvPicPr>
            <a:picLocks noChangeAspect="1"/>
          </p:cNvPicPr>
          <p:nvPr/>
        </p:nvPicPr>
        <p:blipFill rotWithShape="1">
          <a:blip r:embed="rId5"/>
          <a:srcRect l="12637" t="26541" r="11510" b="27900"/>
          <a:stretch/>
        </p:blipFill>
        <p:spPr>
          <a:xfrm>
            <a:off x="3868320" y="2640649"/>
            <a:ext cx="2502665" cy="1503168"/>
          </a:xfrm>
          <a:prstGeom prst="rect">
            <a:avLst/>
          </a:prstGeom>
        </p:spPr>
      </p:pic>
      <p:pic>
        <p:nvPicPr>
          <p:cNvPr id="15" name="Picture 14"/>
          <p:cNvPicPr>
            <a:picLocks noChangeAspect="1"/>
          </p:cNvPicPr>
          <p:nvPr/>
        </p:nvPicPr>
        <p:blipFill rotWithShape="1">
          <a:blip r:embed="rId6"/>
          <a:srcRect b="22609"/>
          <a:stretch/>
        </p:blipFill>
        <p:spPr>
          <a:xfrm>
            <a:off x="3868320" y="947402"/>
            <a:ext cx="2000460" cy="1548165"/>
          </a:xfrm>
          <a:prstGeom prst="rect">
            <a:avLst/>
          </a:prstGeom>
        </p:spPr>
      </p:pic>
    </p:spTree>
    <p:extLst>
      <p:ext uri="{BB962C8B-B14F-4D97-AF65-F5344CB8AC3E}">
        <p14:creationId xmlns:p14="http://schemas.microsoft.com/office/powerpoint/2010/main" val="5352015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2787</TotalTime>
  <Words>619</Words>
  <Application>Microsoft Macintosh PowerPoint</Application>
  <PresentationFormat>On-screen Show (4:3)</PresentationFormat>
  <Paragraphs>102</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Local Electricity Project: DIY Wind Turbine</vt:lpstr>
      <vt:lpstr>Introduction</vt:lpstr>
      <vt:lpstr>Next Steps</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Simon Powell</dc:creator>
  <cp:lastModifiedBy>Simon Powell</cp:lastModifiedBy>
  <cp:revision>20</cp:revision>
  <dcterms:created xsi:type="dcterms:W3CDTF">2016-10-24T11:02:34Z</dcterms:created>
  <dcterms:modified xsi:type="dcterms:W3CDTF">2016-10-27T09:00:17Z</dcterms:modified>
</cp:coreProperties>
</file>

<file path=docProps/thumbnail.jpeg>
</file>